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 snapToGrid="0">
      <p:cViewPr>
        <p:scale>
          <a:sx n="200" d="100"/>
          <a:sy n="200" d="100"/>
        </p:scale>
        <p:origin x="12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F58F-3FE1-4C3A-8509-1945F1933B7B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AE405-80A8-4F62-A860-901CD13D61B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AE405-80A8-4F62-A860-901CD13D61BB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029E-919A-40D4-90F5-5E688D4F3640}" type="datetimeFigureOut">
              <a:rPr kumimoji="1" lang="ja-JP" altLang="en-US" smtClean="0"/>
              <a:pPr/>
              <a:t>2013/3/9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1CAE-14EF-4079-9545-D2E31DEC88B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47664" y="1628428"/>
            <a:ext cx="75373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/>
              <a:t>Mic</a:t>
            </a:r>
            <a:r>
              <a:rPr kumimoji="1" lang="en-US" altLang="ja-JP" sz="1200" dirty="0" smtClean="0"/>
              <a:t> AMP</a:t>
            </a:r>
          </a:p>
          <a:p>
            <a:r>
              <a:rPr lang="en-US" altLang="ja-JP" sz="1200" dirty="0" smtClean="0"/>
              <a:t>TA2011S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36785" y="1646430"/>
            <a:ext cx="129614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Balanced Modulator</a:t>
            </a:r>
            <a:endParaRPr kumimoji="1" lang="en-US" altLang="ja-JP" sz="1000" dirty="0" smtClean="0"/>
          </a:p>
          <a:p>
            <a:pPr algn="ctr"/>
            <a:r>
              <a:rPr lang="en-US" altLang="ja-JP" sz="1200" dirty="0" smtClean="0"/>
              <a:t>NJM2594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98456" y="1633190"/>
            <a:ext cx="8210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TX IF AMP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2SK241</a:t>
            </a:r>
            <a:endParaRPr kumimoji="1"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20272" y="3428628"/>
            <a:ext cx="8194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RF IF AMP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3SK114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68144" y="3428628"/>
            <a:ext cx="8194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RF IF AMP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3SK114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16016" y="3428628"/>
            <a:ext cx="8194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RF IF AMP</a:t>
            </a:r>
            <a:endParaRPr kumimoji="1" lang="en-US" altLang="ja-JP" sz="1200" dirty="0" smtClean="0"/>
          </a:p>
          <a:p>
            <a:pPr algn="ctr"/>
            <a:r>
              <a:rPr lang="en-US" altLang="ja-JP" sz="1200" dirty="0" smtClean="0"/>
              <a:t>3SK114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59832" y="3428628"/>
            <a:ext cx="1296144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Balanced Modulator</a:t>
            </a:r>
            <a:endParaRPr kumimoji="1" lang="en-US" altLang="ja-JP" sz="1000" dirty="0" smtClean="0"/>
          </a:p>
          <a:p>
            <a:pPr algn="ctr"/>
            <a:r>
              <a:rPr lang="en-US" altLang="ja-JP" sz="1200" dirty="0" smtClean="0"/>
              <a:t>NJM2594</a:t>
            </a:r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79712" y="3428628"/>
            <a:ext cx="7296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AF AMP</a:t>
            </a:r>
          </a:p>
          <a:p>
            <a:r>
              <a:rPr kumimoji="1" lang="en-US" altLang="ja-JP" sz="1200" dirty="0" smtClean="0"/>
              <a:t>2SC1815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36104" y="3428628"/>
            <a:ext cx="7775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AF Power</a:t>
            </a:r>
          </a:p>
          <a:p>
            <a:pPr algn="ctr"/>
            <a:r>
              <a:rPr lang="en-US" altLang="ja-JP" sz="1200" dirty="0" smtClean="0"/>
              <a:t>LM386</a:t>
            </a:r>
            <a:endParaRPr kumimoji="1" lang="en-US" altLang="ja-JP" sz="1200" dirty="0" smtClean="0"/>
          </a:p>
        </p:txBody>
      </p:sp>
      <p:cxnSp>
        <p:nvCxnSpPr>
          <p:cNvPr id="20" name="直線矢印コネクタ 19"/>
          <p:cNvCxnSpPr>
            <a:stCxn id="17" idx="1"/>
            <a:endCxn id="18" idx="3"/>
          </p:cNvCxnSpPr>
          <p:nvPr/>
        </p:nvCxnSpPr>
        <p:spPr>
          <a:xfrm flipH="1">
            <a:off x="1713689" y="3659461"/>
            <a:ext cx="26602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16" idx="1"/>
          </p:cNvCxnSpPr>
          <p:nvPr/>
        </p:nvCxnSpPr>
        <p:spPr>
          <a:xfrm flipH="1">
            <a:off x="2699793" y="3644652"/>
            <a:ext cx="360039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4355976" y="3644652"/>
            <a:ext cx="360039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4" idx="1"/>
            <a:endCxn id="15" idx="3"/>
          </p:cNvCxnSpPr>
          <p:nvPr/>
        </p:nvCxnSpPr>
        <p:spPr>
          <a:xfrm flipH="1">
            <a:off x="5535471" y="3659461"/>
            <a:ext cx="33267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6687235" y="3671655"/>
            <a:ext cx="332673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グループ化 65"/>
          <p:cNvGrpSpPr/>
          <p:nvPr/>
        </p:nvGrpSpPr>
        <p:grpSpPr>
          <a:xfrm>
            <a:off x="4325782" y="1660717"/>
            <a:ext cx="1440160" cy="405045"/>
            <a:chOff x="4301970" y="998730"/>
            <a:chExt cx="1440160" cy="40504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4572000" y="998730"/>
              <a:ext cx="0" cy="4050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正方形/長方形 45"/>
            <p:cNvSpPr/>
            <p:nvPr/>
          </p:nvSpPr>
          <p:spPr>
            <a:xfrm>
              <a:off x="4301970" y="998730"/>
              <a:ext cx="1440160" cy="405045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5472100" y="998730"/>
              <a:ext cx="0" cy="405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flipH="1">
              <a:off x="4572000" y="998730"/>
              <a:ext cx="180020" cy="405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5257800" y="1004888"/>
              <a:ext cx="214300" cy="398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直線矢印コネクタ 57"/>
          <p:cNvCxnSpPr>
            <a:stCxn id="4" idx="3"/>
            <a:endCxn id="5" idx="1"/>
          </p:cNvCxnSpPr>
          <p:nvPr/>
        </p:nvCxnSpPr>
        <p:spPr>
          <a:xfrm>
            <a:off x="2301396" y="1859261"/>
            <a:ext cx="335389" cy="31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5" idx="3"/>
            <a:endCxn id="46" idx="1"/>
          </p:cNvCxnSpPr>
          <p:nvPr/>
        </p:nvCxnSpPr>
        <p:spPr>
          <a:xfrm>
            <a:off x="3932929" y="1862454"/>
            <a:ext cx="392853" cy="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46" idx="3"/>
            <a:endCxn id="12" idx="1"/>
          </p:cNvCxnSpPr>
          <p:nvPr/>
        </p:nvCxnSpPr>
        <p:spPr>
          <a:xfrm>
            <a:off x="5765942" y="1863240"/>
            <a:ext cx="332514" cy="7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台形 73"/>
          <p:cNvSpPr/>
          <p:nvPr/>
        </p:nvSpPr>
        <p:spPr>
          <a:xfrm rot="5400000">
            <a:off x="720329" y="1775226"/>
            <a:ext cx="359566" cy="161925"/>
          </a:xfrm>
          <a:prstGeom prst="trapezoi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矢印コネクタ 76"/>
          <p:cNvCxnSpPr>
            <a:stCxn id="74" idx="0"/>
            <a:endCxn id="4" idx="1"/>
          </p:cNvCxnSpPr>
          <p:nvPr/>
        </p:nvCxnSpPr>
        <p:spPr>
          <a:xfrm>
            <a:off x="981075" y="1856189"/>
            <a:ext cx="566589" cy="30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719137" y="1447800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/>
              <a:t>Mic</a:t>
            </a:r>
            <a:endParaRPr kumimoji="1" lang="ja-JP" altLang="en-US" sz="10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676775" y="1466850"/>
            <a:ext cx="788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6MHz Filter</a:t>
            </a:r>
            <a:endParaRPr kumimoji="1" lang="ja-JP" altLang="en-US" sz="1000" dirty="0"/>
          </a:p>
        </p:txBody>
      </p:sp>
      <p:sp>
        <p:nvSpPr>
          <p:cNvPr id="82" name="台形 81"/>
          <p:cNvSpPr/>
          <p:nvPr/>
        </p:nvSpPr>
        <p:spPr>
          <a:xfrm rot="5400000">
            <a:off x="263129" y="3580216"/>
            <a:ext cx="359566" cy="161925"/>
          </a:xfrm>
          <a:prstGeom prst="trapezoi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矢印コネクタ 83"/>
          <p:cNvCxnSpPr>
            <a:stCxn id="82" idx="0"/>
            <a:endCxn id="18" idx="1"/>
          </p:cNvCxnSpPr>
          <p:nvPr/>
        </p:nvCxnSpPr>
        <p:spPr>
          <a:xfrm flipV="1">
            <a:off x="523875" y="3659461"/>
            <a:ext cx="412229" cy="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300037" y="3257550"/>
            <a:ext cx="309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SP</a:t>
            </a:r>
            <a:endParaRPr kumimoji="1" lang="ja-JP" altLang="en-US" sz="1000" dirty="0"/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4133850" y="2005013"/>
            <a:ext cx="190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4129088" y="2000250"/>
            <a:ext cx="14288" cy="866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4138613" y="2867025"/>
            <a:ext cx="3943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8086725" y="2862263"/>
            <a:ext cx="0" cy="809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>
            <a:endCxn id="13" idx="3"/>
          </p:cNvCxnSpPr>
          <p:nvPr/>
        </p:nvCxnSpPr>
        <p:spPr>
          <a:xfrm flipH="1" flipV="1">
            <a:off x="7839727" y="3659461"/>
            <a:ext cx="242236" cy="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3660874" y="4290640"/>
            <a:ext cx="7894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/>
              <a:t>AGC AMP</a:t>
            </a:r>
          </a:p>
          <a:p>
            <a:pPr algn="ctr"/>
            <a:r>
              <a:rPr kumimoji="1" lang="en-US" altLang="ja-JP" sz="1200" dirty="0" smtClean="0"/>
              <a:t>2SC1815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655862" y="4304928"/>
            <a:ext cx="7894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AGC AMP</a:t>
            </a:r>
          </a:p>
          <a:p>
            <a:pPr algn="ctr"/>
            <a:r>
              <a:rPr lang="en-US" altLang="ja-JP" sz="1200" dirty="0" smtClean="0"/>
              <a:t>LM324</a:t>
            </a:r>
            <a:endParaRPr kumimoji="1" lang="en-US" altLang="ja-JP" sz="1200" dirty="0" smtClean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2690629" y="4300166"/>
            <a:ext cx="7296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/>
              <a:t>AGC DET</a:t>
            </a:r>
          </a:p>
          <a:p>
            <a:pPr algn="ctr"/>
            <a:r>
              <a:rPr lang="en-US" altLang="ja-JP" sz="1200" dirty="0" smtClean="0"/>
              <a:t>1N60 X2</a:t>
            </a:r>
            <a:endParaRPr kumimoji="1" lang="en-US" altLang="ja-JP" sz="1200" dirty="0" smtClean="0"/>
          </a:p>
        </p:txBody>
      </p:sp>
      <p:cxnSp>
        <p:nvCxnSpPr>
          <p:cNvPr id="111" name="直線コネクタ 110"/>
          <p:cNvCxnSpPr/>
          <p:nvPr/>
        </p:nvCxnSpPr>
        <p:spPr>
          <a:xfrm flipH="1">
            <a:off x="4567238" y="3638550"/>
            <a:ext cx="4762" cy="885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H="1" flipV="1">
            <a:off x="4440097" y="4521474"/>
            <a:ext cx="136666" cy="290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>
            <a:stCxn id="107" idx="1"/>
          </p:cNvCxnSpPr>
          <p:nvPr/>
        </p:nvCxnSpPr>
        <p:spPr>
          <a:xfrm flipH="1">
            <a:off x="3416160" y="4521473"/>
            <a:ext cx="24471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>
            <a:stCxn id="109" idx="1"/>
            <a:endCxn id="108" idx="3"/>
          </p:cNvCxnSpPr>
          <p:nvPr/>
        </p:nvCxnSpPr>
        <p:spPr>
          <a:xfrm flipH="1">
            <a:off x="2445309" y="4530999"/>
            <a:ext cx="245320" cy="476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>
            <a:endCxn id="108" idx="1"/>
          </p:cNvCxnSpPr>
          <p:nvPr/>
        </p:nvCxnSpPr>
        <p:spPr>
          <a:xfrm>
            <a:off x="1376363" y="4533900"/>
            <a:ext cx="279499" cy="18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1371600" y="4533900"/>
            <a:ext cx="4763" cy="481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371600" y="5014913"/>
            <a:ext cx="6076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>
            <a:stCxn id="15" idx="2"/>
            <a:endCxn id="136" idx="0"/>
          </p:cNvCxnSpPr>
          <p:nvPr/>
        </p:nvCxnSpPr>
        <p:spPr>
          <a:xfrm>
            <a:off x="5125744" y="3890293"/>
            <a:ext cx="3469" cy="108652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>
            <a:stCxn id="14" idx="2"/>
            <a:endCxn id="137" idx="4"/>
          </p:cNvCxnSpPr>
          <p:nvPr/>
        </p:nvCxnSpPr>
        <p:spPr>
          <a:xfrm>
            <a:off x="6277872" y="3890293"/>
            <a:ext cx="27679" cy="1141764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>
            <a:stCxn id="13" idx="2"/>
          </p:cNvCxnSpPr>
          <p:nvPr/>
        </p:nvCxnSpPr>
        <p:spPr>
          <a:xfrm>
            <a:off x="7430000" y="3890293"/>
            <a:ext cx="13788" cy="112462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円/楕円 135"/>
          <p:cNvSpPr/>
          <p:nvPr/>
        </p:nvSpPr>
        <p:spPr>
          <a:xfrm>
            <a:off x="5105400" y="4976813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/楕円 136"/>
          <p:cNvSpPr/>
          <p:nvPr/>
        </p:nvSpPr>
        <p:spPr>
          <a:xfrm>
            <a:off x="6281738" y="4986338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5505451" y="481488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AGC</a:t>
            </a:r>
            <a:endParaRPr kumimoji="1" lang="ja-JP" altLang="en-US" sz="10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683470" y="2576141"/>
            <a:ext cx="1002582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/>
              <a:t>CW Side Tone</a:t>
            </a:r>
          </a:p>
          <a:p>
            <a:pPr algn="ctr"/>
            <a:r>
              <a:rPr lang="en-US" altLang="ja-JP" sz="1200" dirty="0" smtClean="0"/>
              <a:t>74HC02</a:t>
            </a:r>
            <a:endParaRPr kumimoji="1" lang="en-US" altLang="ja-JP" sz="1000" dirty="0" smtClean="0"/>
          </a:p>
        </p:txBody>
      </p:sp>
      <p:cxnSp>
        <p:nvCxnSpPr>
          <p:cNvPr id="141" name="直線コネクタ 140"/>
          <p:cNvCxnSpPr>
            <a:stCxn id="139" idx="1"/>
          </p:cNvCxnSpPr>
          <p:nvPr/>
        </p:nvCxnSpPr>
        <p:spPr>
          <a:xfrm flipH="1" flipV="1">
            <a:off x="1557338" y="2790825"/>
            <a:ext cx="126132" cy="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2928938" y="2795588"/>
            <a:ext cx="0" cy="847725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>
            <a:stCxn id="139" idx="3"/>
          </p:cNvCxnSpPr>
          <p:nvPr/>
        </p:nvCxnSpPr>
        <p:spPr>
          <a:xfrm flipV="1">
            <a:off x="2686052" y="2790825"/>
            <a:ext cx="238123" cy="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 flipH="1">
            <a:off x="800100" y="2790825"/>
            <a:ext cx="757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447675" y="2533650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Side Tone</a:t>
            </a:r>
            <a:endParaRPr kumimoji="1" lang="ja-JP" altLang="en-US" sz="1000" dirty="0"/>
          </a:p>
        </p:txBody>
      </p:sp>
      <p:cxnSp>
        <p:nvCxnSpPr>
          <p:cNvPr id="154" name="直線コネクタ 153"/>
          <p:cNvCxnSpPr>
            <a:stCxn id="12" idx="3"/>
          </p:cNvCxnSpPr>
          <p:nvPr/>
        </p:nvCxnSpPr>
        <p:spPr>
          <a:xfrm flipV="1">
            <a:off x="6919515" y="1862138"/>
            <a:ext cx="1210073" cy="1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テキスト ボックス 154"/>
          <p:cNvSpPr txBox="1"/>
          <p:nvPr/>
        </p:nvSpPr>
        <p:spPr>
          <a:xfrm>
            <a:off x="7562851" y="1628775"/>
            <a:ext cx="6928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TX IF OUT</a:t>
            </a:r>
            <a:endParaRPr kumimoji="1" lang="ja-JP" altLang="en-US" sz="1000" dirty="0"/>
          </a:p>
        </p:txBody>
      </p:sp>
      <p:cxnSp>
        <p:nvCxnSpPr>
          <p:cNvPr id="157" name="直線コネクタ 156"/>
          <p:cNvCxnSpPr/>
          <p:nvPr/>
        </p:nvCxnSpPr>
        <p:spPr>
          <a:xfrm>
            <a:off x="5762625" y="1990725"/>
            <a:ext cx="161925" cy="0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5919788" y="1990725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>
            <a:off x="5919788" y="2366963"/>
            <a:ext cx="2195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テキスト ボックス 163"/>
          <p:cNvSpPr txBox="1"/>
          <p:nvPr/>
        </p:nvSpPr>
        <p:spPr>
          <a:xfrm>
            <a:off x="7581901" y="2171700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RX IF IN</a:t>
            </a:r>
            <a:endParaRPr kumimoji="1" lang="ja-JP" altLang="en-US" sz="1000" dirty="0"/>
          </a:p>
        </p:txBody>
      </p:sp>
      <p:cxnSp>
        <p:nvCxnSpPr>
          <p:cNvPr id="166" name="直線コネクタ 165"/>
          <p:cNvCxnSpPr/>
          <p:nvPr/>
        </p:nvCxnSpPr>
        <p:spPr>
          <a:xfrm>
            <a:off x="819150" y="1195388"/>
            <a:ext cx="2466975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5" idx="0"/>
          </p:cNvCxnSpPr>
          <p:nvPr/>
        </p:nvCxnSpPr>
        <p:spPr>
          <a:xfrm flipV="1">
            <a:off x="3284857" y="1190625"/>
            <a:ext cx="1268" cy="455805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テキスト ボックス 172"/>
          <p:cNvSpPr txBox="1"/>
          <p:nvPr/>
        </p:nvSpPr>
        <p:spPr>
          <a:xfrm>
            <a:off x="385763" y="981076"/>
            <a:ext cx="7585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2</a:t>
            </a:r>
            <a:r>
              <a:rPr lang="en-US" altLang="ja-JP" sz="1000" baseline="30000" dirty="0" smtClean="0"/>
              <a:t>ND</a:t>
            </a:r>
            <a:r>
              <a:rPr lang="ja-JP" altLang="en-US" sz="1000" dirty="0" smtClean="0"/>
              <a:t> </a:t>
            </a:r>
            <a:r>
              <a:rPr lang="en-US" altLang="ja-JP" sz="1000" dirty="0" smtClean="0"/>
              <a:t>OSC TX</a:t>
            </a:r>
            <a:endParaRPr lang="en-US" altLang="ja-JP" sz="1000" baseline="30000" dirty="0" smtClean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2647950" y="76200"/>
            <a:ext cx="3328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Mark-94 Main part block diagram</a:t>
            </a:r>
            <a:endParaRPr kumimoji="1" lang="ja-JP" altLang="en-US" dirty="0"/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919163" y="4143375"/>
            <a:ext cx="2028825" cy="4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H="1" flipV="1">
            <a:off x="2933700" y="3629025"/>
            <a:ext cx="9525" cy="51435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333376" y="4057650"/>
            <a:ext cx="591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AM Out</a:t>
            </a:r>
            <a:endParaRPr kumimoji="1" lang="ja-JP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テキスト ボックス 174"/>
          <p:cNvSpPr txBox="1"/>
          <p:nvPr/>
        </p:nvSpPr>
        <p:spPr>
          <a:xfrm>
            <a:off x="2600325" y="123825"/>
            <a:ext cx="2634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Mark-94 </a:t>
            </a:r>
            <a:r>
              <a:rPr lang="en-US" altLang="ja-JP" dirty="0" smtClean="0"/>
              <a:t>RF</a:t>
            </a:r>
            <a:r>
              <a:rPr kumimoji="1" lang="en-US" altLang="ja-JP" dirty="0" smtClean="0"/>
              <a:t> block diagram</a:t>
            </a:r>
            <a:endParaRPr kumimoji="1" lang="ja-JP" altLang="en-US" dirty="0"/>
          </a:p>
        </p:txBody>
      </p:sp>
      <p:sp>
        <p:nvSpPr>
          <p:cNvPr id="71" name="正方形/長方形 70"/>
          <p:cNvSpPr/>
          <p:nvPr/>
        </p:nvSpPr>
        <p:spPr>
          <a:xfrm>
            <a:off x="1372990" y="1301726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RF AMP</a:t>
            </a:r>
          </a:p>
          <a:p>
            <a:pPr algn="ctr"/>
            <a:r>
              <a:rPr kumimoji="1" lang="en-US" altLang="ja-JP" sz="1200" dirty="0" smtClean="0"/>
              <a:t>3SK183</a:t>
            </a:r>
            <a:endParaRPr kumimoji="1" lang="ja-JP" altLang="en-US" sz="1200" dirty="0"/>
          </a:p>
        </p:txBody>
      </p:sp>
      <p:sp>
        <p:nvSpPr>
          <p:cNvPr id="72" name="正方形/長方形 71"/>
          <p:cNvSpPr/>
          <p:nvPr/>
        </p:nvSpPr>
        <p:spPr>
          <a:xfrm>
            <a:off x="2492351" y="1292202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MIXER</a:t>
            </a:r>
          </a:p>
          <a:p>
            <a:pPr algn="ctr"/>
            <a:r>
              <a:rPr lang="en-US" altLang="ja-JP" sz="1200" dirty="0" smtClean="0"/>
              <a:t>2SK241 X2</a:t>
            </a:r>
            <a:endParaRPr kumimoji="1" lang="ja-JP" altLang="en-US" sz="1200" dirty="0"/>
          </a:p>
        </p:txBody>
      </p:sp>
      <p:cxnSp>
        <p:nvCxnSpPr>
          <p:cNvPr id="73" name="直線矢印コネクタ 72"/>
          <p:cNvCxnSpPr>
            <a:endCxn id="72" idx="1"/>
          </p:cNvCxnSpPr>
          <p:nvPr/>
        </p:nvCxnSpPr>
        <p:spPr>
          <a:xfrm flipV="1">
            <a:off x="2305050" y="1508226"/>
            <a:ext cx="187301" cy="14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正方形/長方形 74"/>
          <p:cNvSpPr/>
          <p:nvPr/>
        </p:nvSpPr>
        <p:spPr>
          <a:xfrm>
            <a:off x="4349899" y="1292201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IF AMP</a:t>
            </a:r>
          </a:p>
          <a:p>
            <a:pPr algn="ctr"/>
            <a:r>
              <a:rPr lang="en-US" altLang="ja-JP" sz="1200" dirty="0" smtClean="0"/>
              <a:t>2SK241 </a:t>
            </a:r>
            <a:endParaRPr kumimoji="1" lang="ja-JP" altLang="en-US" sz="1200" dirty="0"/>
          </a:p>
        </p:txBody>
      </p:sp>
      <p:cxnSp>
        <p:nvCxnSpPr>
          <p:cNvPr id="76" name="直線矢印コネクタ 75"/>
          <p:cNvCxnSpPr>
            <a:stCxn id="72" idx="3"/>
            <a:endCxn id="75" idx="1"/>
          </p:cNvCxnSpPr>
          <p:nvPr/>
        </p:nvCxnSpPr>
        <p:spPr>
          <a:xfrm flipV="1">
            <a:off x="3428455" y="1508225"/>
            <a:ext cx="921444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3576663" y="1517749"/>
            <a:ext cx="4737" cy="1163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/>
          <p:nvPr/>
        </p:nvCxnSpPr>
        <p:spPr>
          <a:xfrm>
            <a:off x="3581400" y="2676525"/>
            <a:ext cx="3429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>
            <a:off x="5291138" y="1519238"/>
            <a:ext cx="2862262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直線矢印コネクタ 195"/>
          <p:cNvCxnSpPr>
            <a:stCxn id="100" idx="3"/>
          </p:cNvCxnSpPr>
          <p:nvPr/>
        </p:nvCxnSpPr>
        <p:spPr>
          <a:xfrm flipV="1">
            <a:off x="7464524" y="2519363"/>
            <a:ext cx="703164" cy="173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テキスト ボックス 196"/>
          <p:cNvSpPr txBox="1"/>
          <p:nvPr/>
        </p:nvSpPr>
        <p:spPr>
          <a:xfrm>
            <a:off x="8215313" y="2414587"/>
            <a:ext cx="6527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/>
              <a:t>To Main</a:t>
            </a:r>
          </a:p>
          <a:p>
            <a:r>
              <a:rPr kumimoji="1" lang="en-US" altLang="ja-JP" sz="1100" dirty="0" smtClean="0"/>
              <a:t>AM Out</a:t>
            </a:r>
            <a:endParaRPr kumimoji="1" lang="ja-JP" altLang="en-US" sz="1100" dirty="0"/>
          </a:p>
        </p:txBody>
      </p:sp>
      <p:cxnSp>
        <p:nvCxnSpPr>
          <p:cNvPr id="201" name="直線コネクタ 200"/>
          <p:cNvCxnSpPr/>
          <p:nvPr/>
        </p:nvCxnSpPr>
        <p:spPr>
          <a:xfrm flipV="1">
            <a:off x="695325" y="3419475"/>
            <a:ext cx="2276475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>
            <a:endCxn id="72" idx="2"/>
          </p:cNvCxnSpPr>
          <p:nvPr/>
        </p:nvCxnSpPr>
        <p:spPr>
          <a:xfrm flipH="1" flipV="1">
            <a:off x="2960403" y="1724250"/>
            <a:ext cx="11398" cy="169998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テキスト ボックス 213"/>
          <p:cNvSpPr txBox="1"/>
          <p:nvPr/>
        </p:nvSpPr>
        <p:spPr>
          <a:xfrm>
            <a:off x="704850" y="3224213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From VFO</a:t>
            </a:r>
            <a:endParaRPr kumimoji="1" lang="ja-JP" altLang="en-US" sz="1000" dirty="0"/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695325" y="3429000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44.000-44.700MHz</a:t>
            </a:r>
            <a:endParaRPr kumimoji="1" lang="ja-JP" altLang="en-US" sz="1000" dirty="0"/>
          </a:p>
        </p:txBody>
      </p:sp>
      <p:sp>
        <p:nvSpPr>
          <p:cNvPr id="217" name="正方形/長方形 216"/>
          <p:cNvSpPr/>
          <p:nvPr/>
        </p:nvSpPr>
        <p:spPr>
          <a:xfrm>
            <a:off x="2092298" y="4297337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MIXER</a:t>
            </a:r>
          </a:p>
          <a:p>
            <a:pPr algn="ctr"/>
            <a:r>
              <a:rPr lang="en-US" altLang="ja-JP" sz="1200" dirty="0" smtClean="0"/>
              <a:t>2SK241 X2</a:t>
            </a:r>
            <a:endParaRPr kumimoji="1" lang="ja-JP" altLang="en-US" sz="1200" dirty="0"/>
          </a:p>
        </p:txBody>
      </p:sp>
      <p:cxnSp>
        <p:nvCxnSpPr>
          <p:cNvPr id="219" name="直線矢印コネクタ 218"/>
          <p:cNvCxnSpPr>
            <a:stCxn id="217" idx="1"/>
          </p:cNvCxnSpPr>
          <p:nvPr/>
        </p:nvCxnSpPr>
        <p:spPr>
          <a:xfrm flipH="1">
            <a:off x="581022" y="4513361"/>
            <a:ext cx="1511276" cy="1489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直線矢印コネクタ 221"/>
          <p:cNvCxnSpPr/>
          <p:nvPr/>
        </p:nvCxnSpPr>
        <p:spPr>
          <a:xfrm>
            <a:off x="2538413" y="3414713"/>
            <a:ext cx="17175" cy="873099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正方形/長方形 225"/>
          <p:cNvSpPr/>
          <p:nvPr/>
        </p:nvSpPr>
        <p:spPr>
          <a:xfrm>
            <a:off x="3411687" y="4297338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Buffer</a:t>
            </a:r>
          </a:p>
          <a:p>
            <a:pPr algn="ctr"/>
            <a:r>
              <a:rPr lang="en-US" altLang="ja-JP" sz="1200" dirty="0" smtClean="0"/>
              <a:t>3SK114 </a:t>
            </a:r>
            <a:endParaRPr kumimoji="1" lang="ja-JP" altLang="en-US" sz="1200" dirty="0"/>
          </a:p>
        </p:txBody>
      </p:sp>
      <p:sp>
        <p:nvSpPr>
          <p:cNvPr id="227" name="正方形/長方形 226"/>
          <p:cNvSpPr/>
          <p:nvPr/>
        </p:nvSpPr>
        <p:spPr>
          <a:xfrm>
            <a:off x="4711849" y="4311625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Pre-Driver</a:t>
            </a:r>
          </a:p>
          <a:p>
            <a:pPr algn="ctr"/>
            <a:r>
              <a:rPr lang="en-US" altLang="ja-JP" sz="1200" dirty="0" smtClean="0"/>
              <a:t>2SC2053 </a:t>
            </a:r>
            <a:endParaRPr kumimoji="1" lang="ja-JP" altLang="en-US" sz="1200" dirty="0"/>
          </a:p>
        </p:txBody>
      </p:sp>
      <p:sp>
        <p:nvSpPr>
          <p:cNvPr id="228" name="正方形/長方形 227"/>
          <p:cNvSpPr/>
          <p:nvPr/>
        </p:nvSpPr>
        <p:spPr>
          <a:xfrm>
            <a:off x="6045349" y="4306863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Driver</a:t>
            </a:r>
          </a:p>
          <a:p>
            <a:pPr algn="ctr"/>
            <a:r>
              <a:rPr lang="en-US" altLang="ja-JP" sz="1200" dirty="0" smtClean="0"/>
              <a:t>2SC2078 </a:t>
            </a:r>
            <a:endParaRPr kumimoji="1" lang="ja-JP" altLang="en-US" sz="1200" dirty="0"/>
          </a:p>
        </p:txBody>
      </p:sp>
      <p:sp>
        <p:nvSpPr>
          <p:cNvPr id="229" name="正方形/長方形 228"/>
          <p:cNvSpPr/>
          <p:nvPr/>
        </p:nvSpPr>
        <p:spPr>
          <a:xfrm>
            <a:off x="7359799" y="4311626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Final</a:t>
            </a:r>
          </a:p>
          <a:p>
            <a:pPr algn="ctr"/>
            <a:r>
              <a:rPr lang="en-US" altLang="ja-JP" sz="1200" dirty="0" smtClean="0"/>
              <a:t>2SC1945 </a:t>
            </a:r>
            <a:endParaRPr kumimoji="1" lang="ja-JP" altLang="en-US" sz="1200" dirty="0"/>
          </a:p>
        </p:txBody>
      </p:sp>
      <p:cxnSp>
        <p:nvCxnSpPr>
          <p:cNvPr id="231" name="直線矢印コネクタ 230"/>
          <p:cNvCxnSpPr>
            <a:stCxn id="217" idx="3"/>
            <a:endCxn id="226" idx="1"/>
          </p:cNvCxnSpPr>
          <p:nvPr/>
        </p:nvCxnSpPr>
        <p:spPr>
          <a:xfrm>
            <a:off x="3028402" y="4513361"/>
            <a:ext cx="383285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矢印コネクタ 231"/>
          <p:cNvCxnSpPr/>
          <p:nvPr/>
        </p:nvCxnSpPr>
        <p:spPr>
          <a:xfrm>
            <a:off x="4338089" y="4522886"/>
            <a:ext cx="383285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矢印コネクタ 232"/>
          <p:cNvCxnSpPr/>
          <p:nvPr/>
        </p:nvCxnSpPr>
        <p:spPr>
          <a:xfrm>
            <a:off x="5652540" y="4527649"/>
            <a:ext cx="383285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矢印コネクタ 233"/>
          <p:cNvCxnSpPr/>
          <p:nvPr/>
        </p:nvCxnSpPr>
        <p:spPr>
          <a:xfrm>
            <a:off x="6981278" y="4532412"/>
            <a:ext cx="383285" cy="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テキスト ボックス 234"/>
          <p:cNvSpPr txBox="1"/>
          <p:nvPr/>
        </p:nvSpPr>
        <p:spPr>
          <a:xfrm>
            <a:off x="600075" y="4295775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TX IF IN</a:t>
            </a:r>
            <a:endParaRPr kumimoji="1" lang="ja-JP" altLang="en-US" sz="1000" dirty="0"/>
          </a:p>
        </p:txBody>
      </p:sp>
      <p:cxnSp>
        <p:nvCxnSpPr>
          <p:cNvPr id="242" name="直線コネクタ 241"/>
          <p:cNvCxnSpPr/>
          <p:nvPr/>
        </p:nvCxnSpPr>
        <p:spPr>
          <a:xfrm flipV="1">
            <a:off x="609600" y="5586413"/>
            <a:ext cx="1076325" cy="4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コネクタ 243"/>
          <p:cNvCxnSpPr/>
          <p:nvPr/>
        </p:nvCxnSpPr>
        <p:spPr>
          <a:xfrm flipH="1" flipV="1">
            <a:off x="1681163" y="3862388"/>
            <a:ext cx="4762" cy="1724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コネクタ 245"/>
          <p:cNvCxnSpPr/>
          <p:nvPr/>
        </p:nvCxnSpPr>
        <p:spPr>
          <a:xfrm>
            <a:off x="1681163" y="3857625"/>
            <a:ext cx="2771775" cy="14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矢印コネクタ 247"/>
          <p:cNvCxnSpPr/>
          <p:nvPr/>
        </p:nvCxnSpPr>
        <p:spPr>
          <a:xfrm flipV="1">
            <a:off x="4452938" y="2943225"/>
            <a:ext cx="4762" cy="92392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グループ化 60"/>
          <p:cNvGrpSpPr/>
          <p:nvPr/>
        </p:nvGrpSpPr>
        <p:grpSpPr>
          <a:xfrm>
            <a:off x="3936132" y="1945035"/>
            <a:ext cx="3744416" cy="1325374"/>
            <a:chOff x="3355107" y="1945035"/>
            <a:chExt cx="3744416" cy="1325374"/>
          </a:xfrm>
        </p:grpSpPr>
        <p:grpSp>
          <p:nvGrpSpPr>
            <p:cNvPr id="95" name="グループ化 94"/>
            <p:cNvGrpSpPr/>
            <p:nvPr/>
          </p:nvGrpSpPr>
          <p:grpSpPr>
            <a:xfrm>
              <a:off x="3355107" y="2161059"/>
              <a:ext cx="3744416" cy="853063"/>
              <a:chOff x="2843808" y="2204864"/>
              <a:chExt cx="3744416" cy="853063"/>
            </a:xfrm>
          </p:grpSpPr>
          <p:sp>
            <p:nvSpPr>
              <p:cNvPr id="96" name="正方形/長方形 95"/>
              <p:cNvSpPr/>
              <p:nvPr/>
            </p:nvSpPr>
            <p:spPr>
              <a:xfrm>
                <a:off x="2987824" y="2348880"/>
                <a:ext cx="936104" cy="432048"/>
              </a:xfrm>
              <a:prstGeom prst="rect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ja-JP" sz="1200" dirty="0" smtClean="0"/>
              </a:p>
              <a:p>
                <a:pPr algn="ctr"/>
                <a:r>
                  <a:rPr lang="en-US" altLang="ja-JP" sz="1200" dirty="0" smtClean="0"/>
                  <a:t>2</a:t>
                </a:r>
                <a:r>
                  <a:rPr lang="en-US" altLang="ja-JP" sz="1200" baseline="30000" dirty="0" smtClean="0"/>
                  <a:t>nd</a:t>
                </a:r>
                <a:r>
                  <a:rPr lang="en-US" altLang="ja-JP" sz="1200" dirty="0" smtClean="0"/>
                  <a:t> MIXER/OSC</a:t>
                </a:r>
              </a:p>
              <a:p>
                <a:pPr algn="ctr"/>
                <a:r>
                  <a:rPr lang="en-US" altLang="ja-JP" sz="1200" dirty="0" smtClean="0"/>
                  <a:t> </a:t>
                </a:r>
                <a:endParaRPr kumimoji="1" lang="ja-JP" altLang="en-US" sz="1200" dirty="0"/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4211960" y="2348880"/>
                <a:ext cx="936104" cy="432048"/>
              </a:xfrm>
              <a:prstGeom prst="rect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200" dirty="0" smtClean="0"/>
                  <a:t>IF AMP </a:t>
                </a:r>
                <a:endParaRPr kumimoji="1" lang="ja-JP" altLang="en-US" sz="1200" dirty="0"/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5436096" y="2348880"/>
                <a:ext cx="936104" cy="432048"/>
              </a:xfrm>
              <a:prstGeom prst="rect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200" dirty="0" smtClean="0"/>
                  <a:t>AM DET </a:t>
                </a:r>
                <a:endParaRPr kumimoji="1" lang="ja-JP" altLang="en-US" sz="1200" dirty="0"/>
              </a:p>
            </p:txBody>
          </p:sp>
          <p:cxnSp>
            <p:nvCxnSpPr>
              <p:cNvPr id="101" name="直線矢印コネクタ 100"/>
              <p:cNvCxnSpPr/>
              <p:nvPr/>
            </p:nvCxnSpPr>
            <p:spPr>
              <a:xfrm>
                <a:off x="3923928" y="2564904"/>
                <a:ext cx="28803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矢印コネクタ 101"/>
              <p:cNvCxnSpPr/>
              <p:nvPr/>
            </p:nvCxnSpPr>
            <p:spPr>
              <a:xfrm>
                <a:off x="5148064" y="2564904"/>
                <a:ext cx="28803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4" name="正方形/長方形 103"/>
              <p:cNvSpPr/>
              <p:nvPr/>
            </p:nvSpPr>
            <p:spPr>
              <a:xfrm>
                <a:off x="2843808" y="2204864"/>
                <a:ext cx="3744416" cy="7920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テキスト ボックス 104"/>
              <p:cNvSpPr txBox="1"/>
              <p:nvPr/>
            </p:nvSpPr>
            <p:spPr>
              <a:xfrm>
                <a:off x="4355976" y="2780928"/>
                <a:ext cx="6527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200" dirty="0" smtClean="0"/>
                  <a:t>LA1600</a:t>
                </a:r>
                <a:endParaRPr kumimoji="1" lang="ja-JP" altLang="en-US" sz="1200" dirty="0"/>
              </a:p>
            </p:txBody>
          </p:sp>
        </p:grpSp>
        <p:sp>
          <p:nvSpPr>
            <p:cNvPr id="113" name="テキスト ボックス 112"/>
            <p:cNvSpPr txBox="1"/>
            <p:nvPr/>
          </p:nvSpPr>
          <p:spPr>
            <a:xfrm>
              <a:off x="4291211" y="2737123"/>
              <a:ext cx="5806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00" dirty="0" smtClean="0"/>
                <a:t>455KHz</a:t>
              </a:r>
              <a:endParaRPr kumimoji="1" lang="ja-JP" altLang="en-US" sz="1000" dirty="0"/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3355107" y="1945035"/>
              <a:ext cx="7328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AM  Mode</a:t>
              </a:r>
              <a:endParaRPr kumimoji="1" lang="ja-JP" altLang="en-US" sz="1000" dirty="0"/>
            </a:p>
          </p:txBody>
        </p:sp>
        <p:sp>
          <p:nvSpPr>
            <p:cNvPr id="249" name="テキスト ボックス 248"/>
            <p:cNvSpPr txBox="1"/>
            <p:nvPr/>
          </p:nvSpPr>
          <p:spPr>
            <a:xfrm>
              <a:off x="3886200" y="3024188"/>
              <a:ext cx="646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5545KHz</a:t>
              </a:r>
              <a:endParaRPr kumimoji="1" lang="ja-JP" altLang="en-US" sz="1000" dirty="0"/>
            </a:p>
          </p:txBody>
        </p:sp>
      </p:grpSp>
      <p:sp>
        <p:nvSpPr>
          <p:cNvPr id="250" name="テキスト ボックス 249"/>
          <p:cNvSpPr txBox="1"/>
          <p:nvPr/>
        </p:nvSpPr>
        <p:spPr>
          <a:xfrm>
            <a:off x="604838" y="5376863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2</a:t>
            </a:r>
            <a:r>
              <a:rPr kumimoji="1" lang="en-US" altLang="ja-JP" sz="1000" baseline="30000" dirty="0" smtClean="0"/>
              <a:t>nd</a:t>
            </a:r>
            <a:r>
              <a:rPr kumimoji="1" lang="en-US" altLang="ja-JP" sz="1000" dirty="0" smtClean="0"/>
              <a:t> OSC</a:t>
            </a:r>
            <a:endParaRPr kumimoji="1" lang="ja-JP" altLang="en-US" sz="1000" dirty="0"/>
          </a:p>
        </p:txBody>
      </p:sp>
      <p:sp>
        <p:nvSpPr>
          <p:cNvPr id="251" name="正方形/長方形 250"/>
          <p:cNvSpPr/>
          <p:nvPr/>
        </p:nvSpPr>
        <p:spPr>
          <a:xfrm>
            <a:off x="2121049" y="5678462"/>
            <a:ext cx="1407963" cy="54612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Carrier Level control</a:t>
            </a:r>
          </a:p>
          <a:p>
            <a:pPr algn="ctr"/>
            <a:r>
              <a:rPr lang="en-US" altLang="ja-JP" sz="1200" dirty="0" smtClean="0"/>
              <a:t>2SC1818/2SA1015</a:t>
            </a:r>
          </a:p>
        </p:txBody>
      </p:sp>
      <p:cxnSp>
        <p:nvCxnSpPr>
          <p:cNvPr id="253" name="直線コネクタ 252"/>
          <p:cNvCxnSpPr/>
          <p:nvPr/>
        </p:nvCxnSpPr>
        <p:spPr>
          <a:xfrm>
            <a:off x="1681163" y="5581650"/>
            <a:ext cx="952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矢印コネクタ 256"/>
          <p:cNvCxnSpPr/>
          <p:nvPr/>
        </p:nvCxnSpPr>
        <p:spPr>
          <a:xfrm>
            <a:off x="1695450" y="5962650"/>
            <a:ext cx="428625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線コネクタ 258"/>
          <p:cNvCxnSpPr>
            <a:stCxn id="251" idx="0"/>
          </p:cNvCxnSpPr>
          <p:nvPr/>
        </p:nvCxnSpPr>
        <p:spPr>
          <a:xfrm flipH="1" flipV="1">
            <a:off x="2819400" y="5086350"/>
            <a:ext cx="5631" cy="592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/>
          <p:cNvCxnSpPr/>
          <p:nvPr/>
        </p:nvCxnSpPr>
        <p:spPr>
          <a:xfrm flipH="1" flipV="1">
            <a:off x="1862138" y="5081588"/>
            <a:ext cx="962025" cy="4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線矢印コネクタ 269"/>
          <p:cNvCxnSpPr/>
          <p:nvPr/>
        </p:nvCxnSpPr>
        <p:spPr>
          <a:xfrm flipH="1" flipV="1">
            <a:off x="1847850" y="4500563"/>
            <a:ext cx="4763" cy="58102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直線コネクタ 271"/>
          <p:cNvCxnSpPr>
            <a:stCxn id="251" idx="3"/>
          </p:cNvCxnSpPr>
          <p:nvPr/>
        </p:nvCxnSpPr>
        <p:spPr>
          <a:xfrm>
            <a:off x="3529012" y="5951525"/>
            <a:ext cx="1543051" cy="16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円弧 273"/>
          <p:cNvSpPr/>
          <p:nvPr/>
        </p:nvSpPr>
        <p:spPr>
          <a:xfrm rot="2423244">
            <a:off x="4067175" y="5872164"/>
            <a:ext cx="157163" cy="161925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5110163" y="5834062"/>
            <a:ext cx="744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From MPU</a:t>
            </a:r>
            <a:endParaRPr kumimoji="1" lang="ja-JP" altLang="en-US" sz="1000" dirty="0"/>
          </a:p>
        </p:txBody>
      </p:sp>
      <p:cxnSp>
        <p:nvCxnSpPr>
          <p:cNvPr id="56" name="直線矢印コネクタ 55"/>
          <p:cNvCxnSpPr>
            <a:endCxn id="71" idx="1"/>
          </p:cNvCxnSpPr>
          <p:nvPr/>
        </p:nvCxnSpPr>
        <p:spPr>
          <a:xfrm flipV="1">
            <a:off x="1204913" y="1517750"/>
            <a:ext cx="168077" cy="14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833438" y="647700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000" dirty="0" smtClean="0"/>
          </a:p>
          <a:p>
            <a:r>
              <a:rPr lang="en-US" altLang="ja-JP" sz="1000" dirty="0" smtClean="0"/>
              <a:t>From</a:t>
            </a:r>
          </a:p>
          <a:p>
            <a:r>
              <a:rPr kumimoji="1" lang="en-US" altLang="ja-JP" sz="1000" dirty="0" smtClean="0"/>
              <a:t>RX ANT</a:t>
            </a:r>
            <a:endParaRPr kumimoji="1" lang="ja-JP" altLang="en-US" sz="1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186738" y="1323975"/>
            <a:ext cx="609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To Main</a:t>
            </a:r>
          </a:p>
          <a:p>
            <a:r>
              <a:rPr lang="en-US" altLang="ja-JP" sz="1000" dirty="0" smtClean="0"/>
              <a:t>RX IF In</a:t>
            </a:r>
            <a:endParaRPr kumimoji="1" lang="ja-JP" altLang="en-US" sz="1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595688" y="1285875"/>
            <a:ext cx="6062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SSB/CW</a:t>
            </a:r>
            <a:endParaRPr kumimoji="1" lang="ja-JP" altLang="en-US" sz="1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14738" y="1595438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AM</a:t>
            </a:r>
            <a:endParaRPr kumimoji="1" lang="ja-JP" altLang="en-US" sz="1000" dirty="0"/>
          </a:p>
        </p:txBody>
      </p:sp>
      <p:cxnSp>
        <p:nvCxnSpPr>
          <p:cNvPr id="68" name="直線矢印コネクタ 67"/>
          <p:cNvCxnSpPr>
            <a:stCxn id="229" idx="3"/>
          </p:cNvCxnSpPr>
          <p:nvPr/>
        </p:nvCxnSpPr>
        <p:spPr>
          <a:xfrm>
            <a:off x="8295903" y="4527650"/>
            <a:ext cx="248022" cy="14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8496300" y="4405313"/>
            <a:ext cx="5629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TX ANT</a:t>
            </a:r>
            <a:endParaRPr kumimoji="1" lang="ja-JP" altLang="en-US" sz="1000" dirty="0"/>
          </a:p>
        </p:txBody>
      </p:sp>
      <p:sp>
        <p:nvSpPr>
          <p:cNvPr id="85" name="正方形/長方形 84"/>
          <p:cNvSpPr/>
          <p:nvPr/>
        </p:nvSpPr>
        <p:spPr>
          <a:xfrm>
            <a:off x="272852" y="1301725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RF AMP</a:t>
            </a:r>
          </a:p>
          <a:p>
            <a:pPr algn="ctr"/>
            <a:r>
              <a:rPr lang="en-US" altLang="ja-JP" sz="1200" dirty="0" smtClean="0"/>
              <a:t>MGF4910C</a:t>
            </a:r>
            <a:endParaRPr kumimoji="1" lang="ja-JP" altLang="en-US" sz="1200" dirty="0"/>
          </a:p>
        </p:txBody>
      </p:sp>
      <p:cxnSp>
        <p:nvCxnSpPr>
          <p:cNvPr id="88" name="直線矢印コネクタ 87"/>
          <p:cNvCxnSpPr/>
          <p:nvPr/>
        </p:nvCxnSpPr>
        <p:spPr>
          <a:xfrm flipV="1">
            <a:off x="104775" y="1522513"/>
            <a:ext cx="168077" cy="14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V="1">
            <a:off x="109538" y="981075"/>
            <a:ext cx="0" cy="53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>
            <a:off x="104775" y="976313"/>
            <a:ext cx="719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テキスト ボックス 174"/>
          <p:cNvSpPr txBox="1"/>
          <p:nvPr/>
        </p:nvSpPr>
        <p:spPr>
          <a:xfrm>
            <a:off x="2600325" y="123825"/>
            <a:ext cx="1917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Mark-94  </a:t>
            </a:r>
            <a:r>
              <a:rPr lang="en-US" altLang="ja-JP" dirty="0" smtClean="0"/>
              <a:t>VFO part</a:t>
            </a:r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1149152" y="1044551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PLL</a:t>
            </a:r>
          </a:p>
          <a:p>
            <a:pPr algn="ctr"/>
            <a:r>
              <a:rPr lang="en-US" altLang="ja-JP" sz="1200" dirty="0" smtClean="0"/>
              <a:t>TC9256AP</a:t>
            </a:r>
          </a:p>
        </p:txBody>
      </p:sp>
      <p:cxnSp>
        <p:nvCxnSpPr>
          <p:cNvPr id="67" name="直線コネクタ 66"/>
          <p:cNvCxnSpPr>
            <a:endCxn id="61" idx="1"/>
          </p:cNvCxnSpPr>
          <p:nvPr/>
        </p:nvCxnSpPr>
        <p:spPr>
          <a:xfrm flipV="1">
            <a:off x="519113" y="1260575"/>
            <a:ext cx="630039" cy="1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円弧 69"/>
          <p:cNvSpPr/>
          <p:nvPr/>
        </p:nvSpPr>
        <p:spPr>
          <a:xfrm rot="2423244">
            <a:off x="690564" y="1195390"/>
            <a:ext cx="157163" cy="161925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4776" y="1066801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From</a:t>
            </a:r>
          </a:p>
          <a:p>
            <a:r>
              <a:rPr lang="en-US" altLang="ja-JP" sz="1000" dirty="0" smtClean="0"/>
              <a:t>MPU</a:t>
            </a:r>
            <a:endParaRPr kumimoji="1" lang="ja-JP" altLang="en-US" sz="1000" dirty="0"/>
          </a:p>
        </p:txBody>
      </p:sp>
      <p:sp>
        <p:nvSpPr>
          <p:cNvPr id="77" name="正方形/長方形 76"/>
          <p:cNvSpPr/>
          <p:nvPr/>
        </p:nvSpPr>
        <p:spPr>
          <a:xfrm>
            <a:off x="2420738" y="1039788"/>
            <a:ext cx="1193999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Active LPF</a:t>
            </a:r>
          </a:p>
          <a:p>
            <a:pPr algn="ctr"/>
            <a:r>
              <a:rPr lang="en-US" altLang="ja-JP" sz="1200" dirty="0" smtClean="0"/>
              <a:t>2SK30/2SC1815</a:t>
            </a:r>
          </a:p>
        </p:txBody>
      </p:sp>
      <p:cxnSp>
        <p:nvCxnSpPr>
          <p:cNvPr id="79" name="直線矢印コネクタ 78"/>
          <p:cNvCxnSpPr>
            <a:stCxn id="61" idx="3"/>
            <a:endCxn id="77" idx="1"/>
          </p:cNvCxnSpPr>
          <p:nvPr/>
        </p:nvCxnSpPr>
        <p:spPr>
          <a:xfrm flipV="1">
            <a:off x="2085256" y="1255812"/>
            <a:ext cx="335482" cy="476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4292401" y="1030263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VCO</a:t>
            </a:r>
          </a:p>
          <a:p>
            <a:pPr algn="ctr"/>
            <a:r>
              <a:rPr lang="en-US" altLang="ja-JP" sz="1200" dirty="0" smtClean="0"/>
              <a:t>2SC1907E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5540176" y="1030265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Buffer</a:t>
            </a:r>
          </a:p>
          <a:p>
            <a:pPr algn="ctr"/>
            <a:r>
              <a:rPr lang="en-US" altLang="ja-JP" sz="1200" dirty="0" smtClean="0"/>
              <a:t>2SC1907E</a:t>
            </a:r>
          </a:p>
        </p:txBody>
      </p:sp>
      <p:cxnSp>
        <p:nvCxnSpPr>
          <p:cNvPr id="87" name="直線矢印コネクタ 86"/>
          <p:cNvCxnSpPr>
            <a:stCxn id="80" idx="3"/>
            <a:endCxn id="83" idx="1"/>
          </p:cNvCxnSpPr>
          <p:nvPr/>
        </p:nvCxnSpPr>
        <p:spPr>
          <a:xfrm>
            <a:off x="5228505" y="1246287"/>
            <a:ext cx="311671" cy="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endCxn id="80" idx="1"/>
          </p:cNvCxnSpPr>
          <p:nvPr/>
        </p:nvCxnSpPr>
        <p:spPr>
          <a:xfrm flipV="1">
            <a:off x="4000500" y="1246287"/>
            <a:ext cx="291901" cy="1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flipH="1">
            <a:off x="3995738" y="1252538"/>
            <a:ext cx="4762" cy="180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グループ化 125"/>
          <p:cNvGrpSpPr/>
          <p:nvPr/>
        </p:nvGrpSpPr>
        <p:grpSpPr>
          <a:xfrm>
            <a:off x="3933825" y="1433512"/>
            <a:ext cx="123825" cy="157163"/>
            <a:chOff x="3933825" y="1433512"/>
            <a:chExt cx="123825" cy="157163"/>
          </a:xfrm>
          <a:solidFill>
            <a:schemeClr val="tx1"/>
          </a:solidFill>
        </p:grpSpPr>
        <p:cxnSp>
          <p:nvCxnSpPr>
            <p:cNvPr id="112" name="直線コネクタ 111"/>
            <p:cNvCxnSpPr/>
            <p:nvPr/>
          </p:nvCxnSpPr>
          <p:spPr>
            <a:xfrm>
              <a:off x="3933825" y="1466850"/>
              <a:ext cx="123825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二等辺三角形 113"/>
            <p:cNvSpPr/>
            <p:nvPr/>
          </p:nvSpPr>
          <p:spPr>
            <a:xfrm>
              <a:off x="3943349" y="1481138"/>
              <a:ext cx="100012" cy="10953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7" name="直線コネクタ 116"/>
            <p:cNvCxnSpPr/>
            <p:nvPr/>
          </p:nvCxnSpPr>
          <p:spPr>
            <a:xfrm>
              <a:off x="3933825" y="1433512"/>
              <a:ext cx="123825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直線コネクタ 118"/>
          <p:cNvCxnSpPr>
            <a:stCxn id="114" idx="3"/>
          </p:cNvCxnSpPr>
          <p:nvPr/>
        </p:nvCxnSpPr>
        <p:spPr>
          <a:xfrm>
            <a:off x="3993355" y="1590675"/>
            <a:ext cx="2383" cy="12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3990975" y="1719263"/>
            <a:ext cx="419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 flipV="1">
            <a:off x="4405313" y="1462088"/>
            <a:ext cx="0" cy="252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stCxn id="77" idx="3"/>
          </p:cNvCxnSpPr>
          <p:nvPr/>
        </p:nvCxnSpPr>
        <p:spPr>
          <a:xfrm flipV="1">
            <a:off x="3614737" y="1252538"/>
            <a:ext cx="381001" cy="327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127"/>
          <p:cNvSpPr txBox="1"/>
          <p:nvPr/>
        </p:nvSpPr>
        <p:spPr>
          <a:xfrm>
            <a:off x="4467225" y="1528763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1SV101 X2</a:t>
            </a:r>
          </a:p>
        </p:txBody>
      </p:sp>
      <p:cxnSp>
        <p:nvCxnSpPr>
          <p:cNvPr id="130" name="直線矢印コネクタ 129"/>
          <p:cNvCxnSpPr/>
          <p:nvPr/>
        </p:nvCxnSpPr>
        <p:spPr>
          <a:xfrm>
            <a:off x="6471517" y="1231999"/>
            <a:ext cx="311671" cy="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グループ化 137"/>
          <p:cNvGrpSpPr/>
          <p:nvPr/>
        </p:nvGrpSpPr>
        <p:grpSpPr>
          <a:xfrm>
            <a:off x="6796088" y="823913"/>
            <a:ext cx="947737" cy="643162"/>
            <a:chOff x="6796088" y="823913"/>
            <a:chExt cx="947737" cy="643162"/>
          </a:xfrm>
        </p:grpSpPr>
        <p:sp>
          <p:nvSpPr>
            <p:cNvPr id="129" name="正方形/長方形 128"/>
            <p:cNvSpPr/>
            <p:nvPr/>
          </p:nvSpPr>
          <p:spPr>
            <a:xfrm>
              <a:off x="6797476" y="1035027"/>
              <a:ext cx="936104" cy="43204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1200" dirty="0" smtClean="0"/>
            </a:p>
          </p:txBody>
        </p:sp>
        <p:cxnSp>
          <p:nvCxnSpPr>
            <p:cNvPr id="134" name="直線コネクタ 133"/>
            <p:cNvCxnSpPr/>
            <p:nvPr/>
          </p:nvCxnSpPr>
          <p:spPr>
            <a:xfrm>
              <a:off x="6796088" y="1133475"/>
              <a:ext cx="5905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>
              <a:off x="7381875" y="1133475"/>
              <a:ext cx="361950" cy="333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テキスト ボックス 136"/>
            <p:cNvSpPr txBox="1"/>
            <p:nvPr/>
          </p:nvSpPr>
          <p:spPr>
            <a:xfrm>
              <a:off x="7105650" y="823913"/>
              <a:ext cx="3642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LPF</a:t>
              </a:r>
              <a:endParaRPr kumimoji="1" lang="ja-JP" altLang="en-US" sz="1000" dirty="0"/>
            </a:p>
          </p:txBody>
        </p:sp>
      </p:grpSp>
      <p:sp>
        <p:nvSpPr>
          <p:cNvPr id="140" name="正方形/長方形 139"/>
          <p:cNvSpPr/>
          <p:nvPr/>
        </p:nvSpPr>
        <p:spPr>
          <a:xfrm>
            <a:off x="6797476" y="1944665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200" dirty="0" smtClean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7105650" y="1733551"/>
            <a:ext cx="3802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BPF</a:t>
            </a:r>
            <a:endParaRPr kumimoji="1" lang="ja-JP" altLang="en-US" sz="1000" dirty="0"/>
          </a:p>
        </p:txBody>
      </p:sp>
      <p:cxnSp>
        <p:nvCxnSpPr>
          <p:cNvPr id="145" name="直線コネクタ 144"/>
          <p:cNvCxnSpPr/>
          <p:nvPr/>
        </p:nvCxnSpPr>
        <p:spPr>
          <a:xfrm flipV="1">
            <a:off x="6796088" y="2062163"/>
            <a:ext cx="247650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>
            <a:off x="7043738" y="2062163"/>
            <a:ext cx="409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7453313" y="2057400"/>
            <a:ext cx="280987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H="1">
            <a:off x="8034339" y="1247775"/>
            <a:ext cx="4761" cy="404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 flipV="1">
            <a:off x="6605588" y="1662113"/>
            <a:ext cx="0" cy="490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/>
          <p:cNvCxnSpPr/>
          <p:nvPr/>
        </p:nvCxnSpPr>
        <p:spPr>
          <a:xfrm flipV="1">
            <a:off x="6600825" y="1652588"/>
            <a:ext cx="1438275" cy="4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>
            <a:endCxn id="140" idx="1"/>
          </p:cNvCxnSpPr>
          <p:nvPr/>
        </p:nvCxnSpPr>
        <p:spPr>
          <a:xfrm>
            <a:off x="6605588" y="2157413"/>
            <a:ext cx="191888" cy="327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>
            <a:stCxn id="129" idx="3"/>
          </p:cNvCxnSpPr>
          <p:nvPr/>
        </p:nvCxnSpPr>
        <p:spPr>
          <a:xfrm>
            <a:off x="7733580" y="1251051"/>
            <a:ext cx="305520" cy="1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>
            <a:stCxn id="140" idx="3"/>
          </p:cNvCxnSpPr>
          <p:nvPr/>
        </p:nvCxnSpPr>
        <p:spPr>
          <a:xfrm>
            <a:off x="7733580" y="2160689"/>
            <a:ext cx="467445" cy="1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テキスト ボックス 171"/>
          <p:cNvSpPr txBox="1"/>
          <p:nvPr/>
        </p:nvSpPr>
        <p:spPr>
          <a:xfrm>
            <a:off x="8224837" y="2047876"/>
            <a:ext cx="6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VFO Out</a:t>
            </a:r>
            <a:endParaRPr kumimoji="1" lang="ja-JP" altLang="en-US" sz="1000" dirty="0"/>
          </a:p>
        </p:txBody>
      </p:sp>
      <p:sp>
        <p:nvSpPr>
          <p:cNvPr id="173" name="正方形/長方形 172"/>
          <p:cNvSpPr/>
          <p:nvPr/>
        </p:nvSpPr>
        <p:spPr>
          <a:xfrm>
            <a:off x="1182489" y="2325664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DDS</a:t>
            </a:r>
          </a:p>
          <a:p>
            <a:pPr algn="ctr"/>
            <a:r>
              <a:rPr lang="en-US" altLang="ja-JP" sz="1200" dirty="0" smtClean="0"/>
              <a:t>AD9834</a:t>
            </a:r>
          </a:p>
        </p:txBody>
      </p:sp>
      <p:cxnSp>
        <p:nvCxnSpPr>
          <p:cNvPr id="176" name="直線コネクタ 175"/>
          <p:cNvCxnSpPr/>
          <p:nvPr/>
        </p:nvCxnSpPr>
        <p:spPr>
          <a:xfrm>
            <a:off x="971551" y="1266825"/>
            <a:ext cx="4762" cy="128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>
            <a:endCxn id="173" idx="1"/>
          </p:cNvCxnSpPr>
          <p:nvPr/>
        </p:nvCxnSpPr>
        <p:spPr>
          <a:xfrm flipV="1">
            <a:off x="981075" y="2541688"/>
            <a:ext cx="201414" cy="1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グループ化 184"/>
          <p:cNvGrpSpPr/>
          <p:nvPr/>
        </p:nvGrpSpPr>
        <p:grpSpPr>
          <a:xfrm>
            <a:off x="2447926" y="2114551"/>
            <a:ext cx="947737" cy="643162"/>
            <a:chOff x="6796088" y="823913"/>
            <a:chExt cx="947737" cy="643162"/>
          </a:xfrm>
        </p:grpSpPr>
        <p:sp>
          <p:nvSpPr>
            <p:cNvPr id="186" name="正方形/長方形 185"/>
            <p:cNvSpPr/>
            <p:nvPr/>
          </p:nvSpPr>
          <p:spPr>
            <a:xfrm>
              <a:off x="6797476" y="1035027"/>
              <a:ext cx="936104" cy="43204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1200" dirty="0" smtClean="0"/>
            </a:p>
          </p:txBody>
        </p:sp>
        <p:cxnSp>
          <p:nvCxnSpPr>
            <p:cNvPr id="187" name="直線コネクタ 186"/>
            <p:cNvCxnSpPr/>
            <p:nvPr/>
          </p:nvCxnSpPr>
          <p:spPr>
            <a:xfrm>
              <a:off x="6796088" y="1133475"/>
              <a:ext cx="5905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コネクタ 187"/>
            <p:cNvCxnSpPr/>
            <p:nvPr/>
          </p:nvCxnSpPr>
          <p:spPr>
            <a:xfrm>
              <a:off x="7381875" y="1133475"/>
              <a:ext cx="361950" cy="333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テキスト ボックス 188"/>
            <p:cNvSpPr txBox="1"/>
            <p:nvPr/>
          </p:nvSpPr>
          <p:spPr>
            <a:xfrm>
              <a:off x="7105650" y="823913"/>
              <a:ext cx="3642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LPF</a:t>
              </a:r>
              <a:endParaRPr kumimoji="1" lang="ja-JP" altLang="en-US" sz="1000" dirty="0"/>
            </a:p>
          </p:txBody>
        </p:sp>
      </p:grpSp>
      <p:cxnSp>
        <p:nvCxnSpPr>
          <p:cNvPr id="191" name="直線矢印コネクタ 190"/>
          <p:cNvCxnSpPr>
            <a:stCxn id="173" idx="3"/>
          </p:cNvCxnSpPr>
          <p:nvPr/>
        </p:nvCxnSpPr>
        <p:spPr>
          <a:xfrm flipV="1">
            <a:off x="2118593" y="2538413"/>
            <a:ext cx="334095" cy="32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正方形/長方形 191"/>
          <p:cNvSpPr/>
          <p:nvPr/>
        </p:nvSpPr>
        <p:spPr>
          <a:xfrm>
            <a:off x="3735189" y="2325665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Buffer</a:t>
            </a:r>
          </a:p>
          <a:p>
            <a:pPr algn="ctr"/>
            <a:r>
              <a:rPr lang="en-US" altLang="ja-JP" sz="1200" dirty="0" smtClean="0"/>
              <a:t>2SK241</a:t>
            </a:r>
          </a:p>
        </p:txBody>
      </p:sp>
      <p:cxnSp>
        <p:nvCxnSpPr>
          <p:cNvPr id="198" name="直線矢印コネクタ 197"/>
          <p:cNvCxnSpPr>
            <a:stCxn id="186" idx="3"/>
            <a:endCxn id="192" idx="1"/>
          </p:cNvCxnSpPr>
          <p:nvPr/>
        </p:nvCxnSpPr>
        <p:spPr>
          <a:xfrm>
            <a:off x="3385418" y="2541689"/>
            <a:ext cx="349771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/>
          <p:nvPr/>
        </p:nvCxnSpPr>
        <p:spPr>
          <a:xfrm>
            <a:off x="1614488" y="1990725"/>
            <a:ext cx="33004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 flipH="1">
            <a:off x="4910138" y="1985963"/>
            <a:ext cx="4762" cy="566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コネクタ 211"/>
          <p:cNvCxnSpPr>
            <a:stCxn id="192" idx="3"/>
          </p:cNvCxnSpPr>
          <p:nvPr/>
        </p:nvCxnSpPr>
        <p:spPr>
          <a:xfrm>
            <a:off x="4671293" y="2541689"/>
            <a:ext cx="243607" cy="14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>
            <a:endCxn id="61" idx="2"/>
          </p:cNvCxnSpPr>
          <p:nvPr/>
        </p:nvCxnSpPr>
        <p:spPr>
          <a:xfrm flipV="1">
            <a:off x="1614488" y="1476599"/>
            <a:ext cx="2716" cy="51412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テキスト ボックス 220"/>
          <p:cNvSpPr txBox="1"/>
          <p:nvPr/>
        </p:nvSpPr>
        <p:spPr>
          <a:xfrm>
            <a:off x="2524125" y="3248025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Mark-94  </a:t>
            </a:r>
            <a:r>
              <a:rPr lang="en-US" altLang="ja-JP" dirty="0" smtClean="0"/>
              <a:t>2nd OSC part</a:t>
            </a:r>
            <a:endParaRPr kumimoji="1" lang="ja-JP" altLang="en-US" dirty="0"/>
          </a:p>
        </p:txBody>
      </p:sp>
      <p:sp>
        <p:nvSpPr>
          <p:cNvPr id="223" name="正方形/長方形 222"/>
          <p:cNvSpPr/>
          <p:nvPr/>
        </p:nvSpPr>
        <p:spPr>
          <a:xfrm>
            <a:off x="1244401" y="4221139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DDS</a:t>
            </a:r>
          </a:p>
          <a:p>
            <a:pPr algn="ctr"/>
            <a:r>
              <a:rPr lang="en-US" altLang="ja-JP" sz="1200" dirty="0" smtClean="0"/>
              <a:t>AD9834</a:t>
            </a:r>
          </a:p>
        </p:txBody>
      </p:sp>
      <p:cxnSp>
        <p:nvCxnSpPr>
          <p:cNvPr id="236" name="直線コネクタ 235"/>
          <p:cNvCxnSpPr>
            <a:stCxn id="223" idx="1"/>
          </p:cNvCxnSpPr>
          <p:nvPr/>
        </p:nvCxnSpPr>
        <p:spPr>
          <a:xfrm flipH="1">
            <a:off x="585788" y="4437163"/>
            <a:ext cx="658613" cy="1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円弧 236"/>
          <p:cNvSpPr/>
          <p:nvPr/>
        </p:nvSpPr>
        <p:spPr>
          <a:xfrm rot="2423244">
            <a:off x="733427" y="4381501"/>
            <a:ext cx="157163" cy="161925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119064" y="4252914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From</a:t>
            </a:r>
          </a:p>
          <a:p>
            <a:r>
              <a:rPr lang="en-US" altLang="ja-JP" sz="1000" dirty="0" smtClean="0"/>
              <a:t>MPU</a:t>
            </a:r>
            <a:endParaRPr kumimoji="1" lang="ja-JP" altLang="en-US" sz="1000" dirty="0"/>
          </a:p>
        </p:txBody>
      </p:sp>
      <p:grpSp>
        <p:nvGrpSpPr>
          <p:cNvPr id="239" name="グループ化 238"/>
          <p:cNvGrpSpPr/>
          <p:nvPr/>
        </p:nvGrpSpPr>
        <p:grpSpPr>
          <a:xfrm>
            <a:off x="2586039" y="4000501"/>
            <a:ext cx="947737" cy="643162"/>
            <a:chOff x="6796088" y="823913"/>
            <a:chExt cx="947737" cy="643162"/>
          </a:xfrm>
        </p:grpSpPr>
        <p:sp>
          <p:nvSpPr>
            <p:cNvPr id="240" name="正方形/長方形 239"/>
            <p:cNvSpPr/>
            <p:nvPr/>
          </p:nvSpPr>
          <p:spPr>
            <a:xfrm>
              <a:off x="6797476" y="1035027"/>
              <a:ext cx="936104" cy="43204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1200" dirty="0" smtClean="0"/>
            </a:p>
          </p:txBody>
        </p:sp>
        <p:cxnSp>
          <p:nvCxnSpPr>
            <p:cNvPr id="241" name="直線コネクタ 240"/>
            <p:cNvCxnSpPr/>
            <p:nvPr/>
          </p:nvCxnSpPr>
          <p:spPr>
            <a:xfrm>
              <a:off x="6796088" y="1133475"/>
              <a:ext cx="5905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線コネクタ 242"/>
            <p:cNvCxnSpPr/>
            <p:nvPr/>
          </p:nvCxnSpPr>
          <p:spPr>
            <a:xfrm>
              <a:off x="7381875" y="1133475"/>
              <a:ext cx="361950" cy="333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テキスト ボックス 244"/>
            <p:cNvSpPr txBox="1"/>
            <p:nvPr/>
          </p:nvSpPr>
          <p:spPr>
            <a:xfrm>
              <a:off x="7105650" y="823913"/>
              <a:ext cx="3642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LPF</a:t>
              </a:r>
              <a:endParaRPr kumimoji="1" lang="ja-JP" altLang="en-US" sz="1000" dirty="0"/>
            </a:p>
          </p:txBody>
        </p:sp>
      </p:grpSp>
      <p:cxnSp>
        <p:nvCxnSpPr>
          <p:cNvPr id="254" name="直線矢印コネクタ 253"/>
          <p:cNvCxnSpPr>
            <a:endCxn id="240" idx="1"/>
          </p:cNvCxnSpPr>
          <p:nvPr/>
        </p:nvCxnSpPr>
        <p:spPr>
          <a:xfrm flipV="1">
            <a:off x="2180506" y="4427639"/>
            <a:ext cx="406921" cy="142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正方形/長方形 255"/>
          <p:cNvSpPr/>
          <p:nvPr/>
        </p:nvSpPr>
        <p:spPr>
          <a:xfrm>
            <a:off x="3997126" y="4187802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Buffer</a:t>
            </a:r>
          </a:p>
          <a:p>
            <a:pPr algn="ctr"/>
            <a:r>
              <a:rPr lang="en-US" altLang="ja-JP" sz="1200" dirty="0" smtClean="0"/>
              <a:t>2SK241</a:t>
            </a:r>
          </a:p>
        </p:txBody>
      </p:sp>
      <p:cxnSp>
        <p:nvCxnSpPr>
          <p:cNvPr id="258" name="直線矢印コネクタ 257"/>
          <p:cNvCxnSpPr>
            <a:endCxn id="256" idx="1"/>
          </p:cNvCxnSpPr>
          <p:nvPr/>
        </p:nvCxnSpPr>
        <p:spPr>
          <a:xfrm>
            <a:off x="3523531" y="4403826"/>
            <a:ext cx="47359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テキスト ボックス 262"/>
          <p:cNvSpPr txBox="1"/>
          <p:nvPr/>
        </p:nvSpPr>
        <p:spPr>
          <a:xfrm>
            <a:off x="5767388" y="4286250"/>
            <a:ext cx="7473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RX 2</a:t>
            </a:r>
            <a:r>
              <a:rPr kumimoji="1" lang="en-US" altLang="ja-JP" sz="1000" baseline="30000" dirty="0" smtClean="0"/>
              <a:t>nd</a:t>
            </a:r>
            <a:r>
              <a:rPr kumimoji="1" lang="en-US" altLang="ja-JP" sz="1000" dirty="0" smtClean="0"/>
              <a:t> OSC</a:t>
            </a:r>
            <a:endParaRPr kumimoji="1" lang="ja-JP" altLang="en-US" sz="1000" dirty="0"/>
          </a:p>
        </p:txBody>
      </p:sp>
      <p:cxnSp>
        <p:nvCxnSpPr>
          <p:cNvPr id="267" name="直線コネクタ 266"/>
          <p:cNvCxnSpPr>
            <a:stCxn id="256" idx="3"/>
          </p:cNvCxnSpPr>
          <p:nvPr/>
        </p:nvCxnSpPr>
        <p:spPr>
          <a:xfrm>
            <a:off x="4933230" y="4403826"/>
            <a:ext cx="800820" cy="1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正方形/長方形 267"/>
          <p:cNvSpPr/>
          <p:nvPr/>
        </p:nvSpPr>
        <p:spPr>
          <a:xfrm>
            <a:off x="4006651" y="5054576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Buffer</a:t>
            </a:r>
          </a:p>
          <a:p>
            <a:pPr algn="ctr"/>
            <a:r>
              <a:rPr lang="en-US" altLang="ja-JP" sz="1200" dirty="0" smtClean="0"/>
              <a:t>2SK241</a:t>
            </a:r>
          </a:p>
        </p:txBody>
      </p:sp>
      <p:cxnSp>
        <p:nvCxnSpPr>
          <p:cNvPr id="271" name="直線コネクタ 270"/>
          <p:cNvCxnSpPr/>
          <p:nvPr/>
        </p:nvCxnSpPr>
        <p:spPr>
          <a:xfrm flipH="1">
            <a:off x="3705225" y="4405313"/>
            <a:ext cx="4763" cy="871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矢印コネクタ 274"/>
          <p:cNvCxnSpPr>
            <a:endCxn id="268" idx="1"/>
          </p:cNvCxnSpPr>
          <p:nvPr/>
        </p:nvCxnSpPr>
        <p:spPr>
          <a:xfrm>
            <a:off x="3705225" y="5267325"/>
            <a:ext cx="301426" cy="32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直線コネクタ 280"/>
          <p:cNvCxnSpPr>
            <a:stCxn id="268" idx="3"/>
          </p:cNvCxnSpPr>
          <p:nvPr/>
        </p:nvCxnSpPr>
        <p:spPr>
          <a:xfrm flipV="1">
            <a:off x="4942755" y="5267325"/>
            <a:ext cx="791295" cy="3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テキスト ボックス 281"/>
          <p:cNvSpPr txBox="1"/>
          <p:nvPr/>
        </p:nvSpPr>
        <p:spPr>
          <a:xfrm>
            <a:off x="5815012" y="5148262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 smtClean="0"/>
              <a:t>TX</a:t>
            </a:r>
            <a:r>
              <a:rPr kumimoji="1" lang="en-US" altLang="ja-JP" sz="1000" dirty="0" smtClean="0"/>
              <a:t> 2</a:t>
            </a:r>
            <a:r>
              <a:rPr kumimoji="1" lang="en-US" altLang="ja-JP" sz="1000" baseline="30000" dirty="0" smtClean="0"/>
              <a:t>nd</a:t>
            </a:r>
            <a:r>
              <a:rPr kumimoji="1" lang="en-US" altLang="ja-JP" sz="1000" dirty="0" smtClean="0"/>
              <a:t> OSC</a:t>
            </a:r>
            <a:endParaRPr kumimoji="1" lang="ja-JP" altLang="en-US" sz="1000" dirty="0"/>
          </a:p>
        </p:txBody>
      </p:sp>
      <p:sp>
        <p:nvSpPr>
          <p:cNvPr id="284" name="正方形/長方形 283"/>
          <p:cNvSpPr/>
          <p:nvPr/>
        </p:nvSpPr>
        <p:spPr>
          <a:xfrm>
            <a:off x="4011413" y="5788001"/>
            <a:ext cx="936104" cy="43204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/>
              <a:t>Keying</a:t>
            </a:r>
          </a:p>
          <a:p>
            <a:pPr algn="ctr"/>
            <a:r>
              <a:rPr lang="en-US" altLang="ja-JP" sz="1200" dirty="0" smtClean="0"/>
              <a:t>2SC1815</a:t>
            </a:r>
          </a:p>
        </p:txBody>
      </p:sp>
      <p:cxnSp>
        <p:nvCxnSpPr>
          <p:cNvPr id="286" name="直線矢印コネクタ 285"/>
          <p:cNvCxnSpPr>
            <a:stCxn id="284" idx="0"/>
            <a:endCxn id="268" idx="2"/>
          </p:cNvCxnSpPr>
          <p:nvPr/>
        </p:nvCxnSpPr>
        <p:spPr>
          <a:xfrm flipH="1" flipV="1">
            <a:off x="4474703" y="5486624"/>
            <a:ext cx="4762" cy="30137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/>
          <p:cNvCxnSpPr/>
          <p:nvPr/>
        </p:nvCxnSpPr>
        <p:spPr>
          <a:xfrm>
            <a:off x="1033463" y="4438650"/>
            <a:ext cx="19050" cy="158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線コネクタ 291"/>
          <p:cNvCxnSpPr>
            <a:endCxn id="284" idx="1"/>
          </p:cNvCxnSpPr>
          <p:nvPr/>
        </p:nvCxnSpPr>
        <p:spPr>
          <a:xfrm flipV="1">
            <a:off x="1047750" y="6004025"/>
            <a:ext cx="2963663" cy="1577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11760" y="1268760"/>
            <a:ext cx="1440160" cy="432048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92080" y="1268760"/>
            <a:ext cx="144016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3851920" y="1988840"/>
            <a:ext cx="144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815916" y="2240868"/>
            <a:ext cx="144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851920" y="2492896"/>
            <a:ext cx="144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447764" y="2024844"/>
            <a:ext cx="1383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</a:rPr>
              <a:t>CONT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　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CPU</a:t>
            </a:r>
          </a:p>
          <a:p>
            <a:r>
              <a:rPr lang="en-US" altLang="ja-JP" sz="2000" dirty="0" smtClean="0">
                <a:solidFill>
                  <a:schemeClr val="bg1"/>
                </a:solidFill>
              </a:rPr>
              <a:t>   16F877A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00092" y="1988840"/>
            <a:ext cx="12618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</a:rPr>
              <a:t>DISP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　</a:t>
            </a:r>
            <a:r>
              <a:rPr kumimoji="1" lang="en-US" altLang="ja-JP" sz="2000" dirty="0" smtClean="0">
                <a:solidFill>
                  <a:schemeClr val="bg1"/>
                </a:solidFill>
              </a:rPr>
              <a:t>CPU</a:t>
            </a:r>
          </a:p>
          <a:p>
            <a:r>
              <a:rPr lang="en-US" altLang="ja-JP" sz="2000" dirty="0" smtClean="0">
                <a:solidFill>
                  <a:schemeClr val="bg1"/>
                </a:solidFill>
              </a:rPr>
              <a:t>  16F877A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092280" y="584684"/>
            <a:ext cx="1800200" cy="9001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HGep022" pitchFamily="82" charset="0"/>
              </a:rPr>
              <a:t>50</a:t>
            </a:r>
            <a:r>
              <a:rPr kumimoji="1" lang="en-US" altLang="ja-JP" sz="2800" dirty="0" smtClean="0">
                <a:latin typeface="HGep022" pitchFamily="82" charset="0"/>
              </a:rPr>
              <a:t>.</a:t>
            </a:r>
            <a:r>
              <a:rPr lang="en-US" altLang="ja-JP" sz="2800" dirty="0" smtClean="0">
                <a:latin typeface="HGep022" pitchFamily="82" charset="0"/>
              </a:rPr>
              <a:t>200</a:t>
            </a:r>
            <a:endParaRPr kumimoji="1" lang="ja-JP" altLang="en-US" sz="2800" dirty="0">
              <a:latin typeface="HGep022" pitchFamily="82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08304" y="224644"/>
            <a:ext cx="124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LCD display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768244" y="2060848"/>
            <a:ext cx="1368152" cy="25202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16200000">
            <a:off x="7650342" y="1682806"/>
            <a:ext cx="792088" cy="46805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6732240" y="2780928"/>
            <a:ext cx="1008112" cy="432048"/>
          </a:xfrm>
          <a:prstGeom prst="rightArrow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76356" y="2636912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VFO</a:t>
            </a:r>
          </a:p>
          <a:p>
            <a:r>
              <a:rPr lang="en-US" altLang="ja-JP" dirty="0" smtClean="0"/>
              <a:t>PLL/DDS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1259632" y="2636912"/>
            <a:ext cx="1116124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1520" y="2564904"/>
            <a:ext cx="953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Encoder</a:t>
            </a:r>
          </a:p>
          <a:p>
            <a:r>
              <a:rPr lang="en-US" altLang="ja-JP" dirty="0" smtClean="0"/>
              <a:t>Pulse</a:t>
            </a:r>
            <a:endParaRPr kumimoji="1" lang="ja-JP" altLang="en-US" dirty="0"/>
          </a:p>
        </p:txBody>
      </p:sp>
      <p:sp>
        <p:nvSpPr>
          <p:cNvPr id="20" name="右矢印 19"/>
          <p:cNvSpPr/>
          <p:nvPr/>
        </p:nvSpPr>
        <p:spPr>
          <a:xfrm>
            <a:off x="1259632" y="3356992"/>
            <a:ext cx="1116124" cy="32403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3320988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CW Key</a:t>
            </a:r>
          </a:p>
          <a:p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Dot&amp;Line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22" name="右矢印 21"/>
          <p:cNvSpPr/>
          <p:nvPr/>
        </p:nvSpPr>
        <p:spPr>
          <a:xfrm>
            <a:off x="1259632" y="4077072"/>
            <a:ext cx="1116124" cy="324036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1560" y="4077072"/>
            <a:ext cx="52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PTT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3887924" y="2888940"/>
            <a:ext cx="1116124" cy="21602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788024" y="2888940"/>
            <a:ext cx="216024" cy="309634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右矢印 25"/>
          <p:cNvSpPr/>
          <p:nvPr/>
        </p:nvSpPr>
        <p:spPr>
          <a:xfrm>
            <a:off x="4788024" y="5841268"/>
            <a:ext cx="3060340" cy="360040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956376" y="5697252"/>
            <a:ext cx="5661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OSC</a:t>
            </a:r>
          </a:p>
          <a:p>
            <a:endParaRPr lang="en-US" altLang="ja-JP" baseline="30000" dirty="0" smtClean="0"/>
          </a:p>
        </p:txBody>
      </p:sp>
      <p:grpSp>
        <p:nvGrpSpPr>
          <p:cNvPr id="2" name="グループ化 62"/>
          <p:cNvGrpSpPr/>
          <p:nvPr/>
        </p:nvGrpSpPr>
        <p:grpSpPr>
          <a:xfrm>
            <a:off x="1871700" y="4725144"/>
            <a:ext cx="504056" cy="720080"/>
            <a:chOff x="1331640" y="4869160"/>
            <a:chExt cx="504056" cy="720080"/>
          </a:xfrm>
        </p:grpSpPr>
        <p:cxnSp>
          <p:nvCxnSpPr>
            <p:cNvPr id="29" name="直線コネクタ 28"/>
            <p:cNvCxnSpPr/>
            <p:nvPr/>
          </p:nvCxnSpPr>
          <p:spPr>
            <a:xfrm>
              <a:off x="1403648" y="4869160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1403648" y="5085184"/>
              <a:ext cx="108012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>
              <a:off x="1367644" y="5157192"/>
              <a:ext cx="144016" cy="360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367644" y="5193196"/>
              <a:ext cx="144016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1367644" y="5265204"/>
              <a:ext cx="144016" cy="360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1367644" y="5301208"/>
              <a:ext cx="144016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1439652" y="5373216"/>
              <a:ext cx="72008" cy="360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1439652" y="5409220"/>
              <a:ext cx="0" cy="180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1403648" y="4869160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1439652" y="5589240"/>
              <a:ext cx="3960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 flipV="1">
              <a:off x="1331640" y="5049180"/>
              <a:ext cx="288032" cy="3960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テキスト ボックス 63"/>
          <p:cNvSpPr txBox="1"/>
          <p:nvPr/>
        </p:nvSpPr>
        <p:spPr>
          <a:xfrm>
            <a:off x="503548" y="4977172"/>
            <a:ext cx="115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Speed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23928" y="173681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SDO</a:t>
            </a:r>
            <a:endParaRPr kumimoji="1" lang="ja-JP" altLang="en-US" sz="12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923928" y="2024844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SDI</a:t>
            </a:r>
            <a:endParaRPr kumimoji="1" lang="ja-JP" altLang="en-US" sz="12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23928" y="2276872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SCK</a:t>
            </a:r>
          </a:p>
          <a:p>
            <a:endParaRPr kumimoji="1" lang="ja-JP" altLang="en-US" sz="12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860032" y="2276872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SCK</a:t>
            </a:r>
          </a:p>
          <a:p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860032" y="202484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SDO</a:t>
            </a:r>
            <a:endParaRPr kumimoji="1" lang="ja-JP" altLang="en-US" sz="12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96036" y="1736812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SDI</a:t>
            </a:r>
            <a:endParaRPr kumimoji="1" lang="ja-JP" altLang="en-US" sz="1200" dirty="0"/>
          </a:p>
        </p:txBody>
      </p:sp>
      <p:sp>
        <p:nvSpPr>
          <p:cNvPr id="71" name="正方形/長方形 70"/>
          <p:cNvSpPr/>
          <p:nvPr/>
        </p:nvSpPr>
        <p:spPr>
          <a:xfrm>
            <a:off x="4031940" y="332656"/>
            <a:ext cx="1080120" cy="54006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 smtClean="0"/>
              <a:t>Crystal  Modul</a:t>
            </a:r>
            <a:r>
              <a:rPr lang="en-US" altLang="ja-JP" sz="1100" b="1" dirty="0" smtClean="0"/>
              <a:t>e 16</a:t>
            </a:r>
            <a:r>
              <a:rPr kumimoji="1" lang="en-US" altLang="ja-JP" sz="1100" b="1" dirty="0" smtClean="0"/>
              <a:t>MHz</a:t>
            </a:r>
            <a:endParaRPr kumimoji="1" lang="ja-JP" altLang="en-US" sz="1100" b="1" dirty="0"/>
          </a:p>
        </p:txBody>
      </p:sp>
      <p:sp>
        <p:nvSpPr>
          <p:cNvPr id="76" name="下矢印 75"/>
          <p:cNvSpPr/>
          <p:nvPr/>
        </p:nvSpPr>
        <p:spPr>
          <a:xfrm>
            <a:off x="3131840" y="1052736"/>
            <a:ext cx="45719" cy="180020"/>
          </a:xfrm>
          <a:prstGeom prst="downArrow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下矢印 78"/>
          <p:cNvSpPr/>
          <p:nvPr/>
        </p:nvSpPr>
        <p:spPr>
          <a:xfrm>
            <a:off x="5966441" y="1052736"/>
            <a:ext cx="45719" cy="180020"/>
          </a:xfrm>
          <a:prstGeom prst="downArrow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コネクタ 80"/>
          <p:cNvCxnSpPr>
            <a:stCxn id="76" idx="0"/>
            <a:endCxn id="79" idx="0"/>
          </p:cNvCxnSpPr>
          <p:nvPr/>
        </p:nvCxnSpPr>
        <p:spPr>
          <a:xfrm>
            <a:off x="3154700" y="1052736"/>
            <a:ext cx="2834601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stCxn id="71" idx="2"/>
          </p:cNvCxnSpPr>
          <p:nvPr/>
        </p:nvCxnSpPr>
        <p:spPr>
          <a:xfrm>
            <a:off x="4572000" y="872716"/>
            <a:ext cx="0" cy="18002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102"/>
          <p:cNvGrpSpPr/>
          <p:nvPr/>
        </p:nvGrpSpPr>
        <p:grpSpPr>
          <a:xfrm>
            <a:off x="683568" y="728700"/>
            <a:ext cx="1152128" cy="1044116"/>
            <a:chOff x="503548" y="476672"/>
            <a:chExt cx="864096" cy="864096"/>
          </a:xfrm>
        </p:grpSpPr>
        <p:sp>
          <p:nvSpPr>
            <p:cNvPr id="86" name="正方形/長方形 85"/>
            <p:cNvSpPr/>
            <p:nvPr/>
          </p:nvSpPr>
          <p:spPr>
            <a:xfrm>
              <a:off x="503548" y="476672"/>
              <a:ext cx="216024" cy="216024"/>
            </a:xfrm>
            <a:prstGeom prst="rect">
              <a:avLst/>
            </a:prstGeom>
            <a:solidFill>
              <a:srgbClr val="E1CB2B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719572" y="476672"/>
              <a:ext cx="216024" cy="216024"/>
            </a:xfrm>
            <a:prstGeom prst="rect">
              <a:avLst/>
            </a:prstGeom>
            <a:solidFill>
              <a:srgbClr val="E1CB2B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935596" y="476672"/>
              <a:ext cx="216024" cy="2160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935596" y="692696"/>
              <a:ext cx="216024" cy="2160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935596" y="908720"/>
              <a:ext cx="216024" cy="2160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935596" y="1124744"/>
              <a:ext cx="216024" cy="2160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1151620" y="476672"/>
              <a:ext cx="216024" cy="2160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151620" y="692696"/>
              <a:ext cx="216024" cy="2160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1151620" y="908720"/>
              <a:ext cx="216024" cy="2160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1151620" y="1124744"/>
              <a:ext cx="216024" cy="21602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719572" y="692696"/>
              <a:ext cx="216024" cy="216024"/>
            </a:xfrm>
            <a:prstGeom prst="rect">
              <a:avLst/>
            </a:prstGeom>
            <a:solidFill>
              <a:srgbClr val="376228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503548" y="692696"/>
              <a:ext cx="216024" cy="216024"/>
            </a:xfrm>
            <a:prstGeom prst="rect">
              <a:avLst/>
            </a:prstGeom>
            <a:solidFill>
              <a:srgbClr val="376228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503548" y="908720"/>
              <a:ext cx="216024" cy="216024"/>
            </a:xfrm>
            <a:prstGeom prst="rect">
              <a:avLst/>
            </a:prstGeom>
            <a:solidFill>
              <a:srgbClr val="376228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503548" y="1124744"/>
              <a:ext cx="216024" cy="216024"/>
            </a:xfrm>
            <a:prstGeom prst="rect">
              <a:avLst/>
            </a:prstGeom>
            <a:solidFill>
              <a:srgbClr val="376228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719572" y="908720"/>
              <a:ext cx="216024" cy="216024"/>
            </a:xfrm>
            <a:prstGeom prst="rect">
              <a:avLst/>
            </a:prstGeom>
            <a:solidFill>
              <a:srgbClr val="E1CB2B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719572" y="1124744"/>
              <a:ext cx="216024" cy="216024"/>
            </a:xfrm>
            <a:prstGeom prst="rect">
              <a:avLst/>
            </a:prstGeom>
            <a:solidFill>
              <a:srgbClr val="E1CB2B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5" name="正方形/長方形 104"/>
          <p:cNvSpPr/>
          <p:nvPr/>
        </p:nvSpPr>
        <p:spPr>
          <a:xfrm>
            <a:off x="1223628" y="1772816"/>
            <a:ext cx="144016" cy="4680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右矢印 105"/>
          <p:cNvSpPr/>
          <p:nvPr/>
        </p:nvSpPr>
        <p:spPr>
          <a:xfrm>
            <a:off x="1223628" y="2096852"/>
            <a:ext cx="1188132" cy="252028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683568" y="368660"/>
            <a:ext cx="1075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KeyBoard</a:t>
            </a:r>
            <a:endParaRPr kumimoji="1" lang="ja-JP" altLang="en-US" dirty="0"/>
          </a:p>
        </p:txBody>
      </p:sp>
      <p:sp>
        <p:nvSpPr>
          <p:cNvPr id="108" name="正方形/長方形 107"/>
          <p:cNvSpPr/>
          <p:nvPr/>
        </p:nvSpPr>
        <p:spPr>
          <a:xfrm>
            <a:off x="3887924" y="3429000"/>
            <a:ext cx="684076" cy="7200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4535996" y="3429000"/>
            <a:ext cx="72008" cy="28803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右矢印 110"/>
          <p:cNvSpPr/>
          <p:nvPr/>
        </p:nvSpPr>
        <p:spPr>
          <a:xfrm rot="10800000">
            <a:off x="1151620" y="6201308"/>
            <a:ext cx="3456384" cy="144016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23528" y="6129300"/>
            <a:ext cx="725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Mode</a:t>
            </a:r>
          </a:p>
          <a:p>
            <a:r>
              <a:rPr lang="en-US" altLang="ja-JP" sz="1400" dirty="0" smtClean="0"/>
              <a:t>Control</a:t>
            </a:r>
            <a:endParaRPr kumimoji="1" lang="ja-JP" altLang="en-US" sz="1400" dirty="0"/>
          </a:p>
        </p:txBody>
      </p:sp>
      <p:sp>
        <p:nvSpPr>
          <p:cNvPr id="113" name="正方形/長方形 112"/>
          <p:cNvSpPr/>
          <p:nvPr/>
        </p:nvSpPr>
        <p:spPr>
          <a:xfrm>
            <a:off x="3851920" y="3753036"/>
            <a:ext cx="468052" cy="720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4247964" y="3753036"/>
            <a:ext cx="72008" cy="21602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右矢印 114"/>
          <p:cNvSpPr/>
          <p:nvPr/>
        </p:nvSpPr>
        <p:spPr>
          <a:xfrm rot="10800000">
            <a:off x="1151620" y="5805264"/>
            <a:ext cx="3132348" cy="144016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15516" y="5553236"/>
            <a:ext cx="899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SideTone</a:t>
            </a:r>
            <a:endParaRPr lang="en-US" altLang="ja-JP" sz="1400" dirty="0"/>
          </a:p>
          <a:p>
            <a:r>
              <a:rPr lang="en-US" altLang="ja-JP" sz="1400" dirty="0" smtClean="0"/>
              <a:t>/Mute/BZ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543050" y="85725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Mark-94  </a:t>
            </a:r>
            <a:r>
              <a:rPr lang="en-US" altLang="ja-JP" dirty="0" smtClean="0"/>
              <a:t>MPU part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221</Words>
  <Application>Microsoft Office PowerPoint</Application>
  <PresentationFormat>画面に合わせる (4:3)</PresentationFormat>
  <Paragraphs>145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JF2SDR</dc:creator>
  <cp:lastModifiedBy>v63pjcoro-net.com</cp:lastModifiedBy>
  <cp:revision>34</cp:revision>
  <dcterms:created xsi:type="dcterms:W3CDTF">2012-08-18T05:56:49Z</dcterms:created>
  <dcterms:modified xsi:type="dcterms:W3CDTF">2013-03-09T13:34:52Z</dcterms:modified>
</cp:coreProperties>
</file>